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13"/>
  </p:notesMasterIdLst>
  <p:sldIdLst>
    <p:sldId id="386" r:id="rId2"/>
    <p:sldId id="388" r:id="rId3"/>
    <p:sldId id="258" r:id="rId4"/>
    <p:sldId id="264" r:id="rId5"/>
    <p:sldId id="269" r:id="rId6"/>
    <p:sldId id="281" r:id="rId7"/>
    <p:sldId id="270" r:id="rId8"/>
    <p:sldId id="266" r:id="rId9"/>
    <p:sldId id="267" r:id="rId10"/>
    <p:sldId id="272" r:id="rId11"/>
    <p:sldId id="29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9EE"/>
    <a:srgbClr val="9900FF"/>
    <a:srgbClr val="0000FF"/>
    <a:srgbClr val="FF3399"/>
    <a:srgbClr val="9900CC"/>
    <a:srgbClr val="FF6600"/>
    <a:srgbClr val="3366FF"/>
    <a:srgbClr val="5C250D"/>
    <a:srgbClr val="66FF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24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2377AF-F7E7-4EE0-A46B-F642868A60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73E660-47E9-4E99-B973-DDA5D0CC0A0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2F0132-4E93-4538-9AAC-4F808169997C}" type="datetimeFigureOut">
              <a:rPr lang="en-US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218FDF6-3C13-4514-94E8-6B7F814BD1E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89DAD3F-BE5F-4BE1-9A74-7A5F86C7F2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08501-1013-4A6B-8BC8-E8498BB57F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FAC66-D637-4D84-8281-9E5B5D2869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E0D52D-D371-4A93-950F-30421FDC2F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902CD65B-2080-41B2-948C-4F020AC402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FA969AA8-0C1C-49A6-9006-46FECB465D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E67F653D-148D-470A-94BD-74597BD2A1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57E0C7-C90E-471D-910A-30016EAD784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8A1FDAD0-2B77-4A6A-BA43-2ACE6F6544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DAFD82DE-7CF4-440A-ABE6-AD27E2B04F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CC413AE5-AEE8-4FF4-8EE5-1E2A917990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524987E-6C14-424E-A6B0-3F537C6DC26C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A983FC2C-8538-4BF2-BBB9-0137686296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8432E8CE-2015-4CBA-AA1F-C3ECFE0D05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BEAEFB6E-916D-43C3-9CDE-FA65A797BF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FA879F-1861-4EC3-9D93-B9719356275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5423EDFE-410C-40E0-ADA1-A24F07D24E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D21D9F91-BA94-4A48-A708-8FB26026B5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7DA39DE-D59A-47D0-8DEE-7AAD3CF2E9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39467CC-536F-4BE0-A66F-5DC44B1F38FE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EB2BC505-9222-40D1-A3C8-1D5B78480E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46A0097F-5A1F-44BB-B6F2-7DEAF696B7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DD2497DA-2ECA-4D42-B96B-E9E07BEC4D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58A7B8-D951-44A0-A604-34A35314EC82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7D211A3B-EC2A-473C-A3F9-F34B493EE0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4B9386F5-5B9C-4F5C-9A9B-172594CB2C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050411D9-CEE3-45A9-975C-0DB2531112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6ED90C-E5FD-480D-8ABC-DDC3378D0080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2E937023-C31F-4337-83A6-69C067A5FF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F95D9CF4-51F8-49F4-AAC0-6C5029601E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1BC9820A-8FA9-4C67-B37A-240E39A03A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66D1D9-3D0B-49F7-967D-3B328F3BE868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19732E-2C38-4028-B29C-D73BCBA6E850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7" descr="CamtasiaStudio_titleandmain3.png">
            <a:extLst>
              <a:ext uri="{FF2B5EF4-FFF2-40B4-BE49-F238E27FC236}">
                <a16:creationId xmlns:a16="http://schemas.microsoft.com/office/drawing/2014/main" id="{A8219A6D-896F-416E-932E-724F3D3ACC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414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2FB816-2C5E-45A7-89B7-E970F14113E0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1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E76A52-EF11-4E1F-AE41-E78B6392C28B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52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D7F18F-FABC-4A7A-A1B1-248A0B92E1BD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02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D53A80-E120-44EF-9B4D-6C096F649438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07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1FFEDE-333A-4928-8BBF-E6AB6650D99F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44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E11C8-65C0-4D4A-B425-4FD14D4B835D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90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30A507-E359-410C-9648-975504B5788D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71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12B53D-E839-49EB-A694-7C7CDCEF11FD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8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E74479-3BBA-4EE6-8E62-2A0596EB3C1E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21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1BEBF-EAAF-466E-9804-B2063612B539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5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080136-89F9-4F40-AF42-A801BECEC395}" type="datetimeFigureOut">
              <a:rPr lang="en-US" smtClean="0"/>
              <a:pPr>
                <a:defRPr/>
              </a:pPr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8C0F8-E4C0-42E0-B02D-169A1B871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0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Trọn bộ background powerpoint đẹp và chuyên nghiệp nhất cho slide">
            <a:extLst>
              <a:ext uri="{FF2B5EF4-FFF2-40B4-BE49-F238E27FC236}">
                <a16:creationId xmlns:a16="http://schemas.microsoft.com/office/drawing/2014/main" id="{B08CDE1D-EAA3-4FDA-9557-1F9EE7024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696"/>
            <a:ext cx="9110609" cy="689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WordArt 15">
            <a:extLst>
              <a:ext uri="{FF2B5EF4-FFF2-40B4-BE49-F238E27FC236}">
                <a16:creationId xmlns:a16="http://schemas.microsoft.com/office/drawing/2014/main" id="{78DE0D01-6BD4-4C5E-B5F2-DBC6E82A8A96}"/>
              </a:ext>
            </a:extLst>
          </p:cNvPr>
          <p:cNvSpPr>
            <a:spLocks noTextEdit="1"/>
          </p:cNvSpPr>
          <p:nvPr/>
        </p:nvSpPr>
        <p:spPr>
          <a:xfrm>
            <a:off x="220894" y="1059476"/>
            <a:ext cx="6557760" cy="12593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600" b="1" noProof="1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TOÁN LỚP 4</a:t>
            </a:r>
          </a:p>
        </p:txBody>
      </p:sp>
      <p:sp>
        <p:nvSpPr>
          <p:cNvPr id="4" name="WordArt 19">
            <a:extLst>
              <a:ext uri="{FF2B5EF4-FFF2-40B4-BE49-F238E27FC236}">
                <a16:creationId xmlns:a16="http://schemas.microsoft.com/office/drawing/2014/main" id="{43E40E2C-6980-4847-87F2-B4EE8F5B33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0840" y="381001"/>
            <a:ext cx="6405360" cy="420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>
                <a:ln w="0"/>
                <a:gradFill flip="none" rotWithShape="1">
                  <a:gsLst>
                    <a:gs pos="0">
                      <a:srgbClr val="6600CC">
                        <a:shade val="30000"/>
                        <a:satMod val="115000"/>
                      </a:srgbClr>
                    </a:gs>
                    <a:gs pos="50000">
                      <a:srgbClr val="6600CC">
                        <a:shade val="67500"/>
                        <a:satMod val="115000"/>
                      </a:srgbClr>
                    </a:gs>
                    <a:gs pos="100000">
                      <a:srgbClr val="6600CC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TRẦN BÌNH TRỌNG</a:t>
            </a:r>
            <a:endParaRPr lang="en-US" b="1" kern="10">
              <a:ln w="0"/>
              <a:gradFill flip="none" rotWithShape="1">
                <a:gsLst>
                  <a:gs pos="0">
                    <a:srgbClr val="6600CC">
                      <a:shade val="30000"/>
                      <a:satMod val="115000"/>
                    </a:srgbClr>
                  </a:gs>
                  <a:gs pos="50000">
                    <a:srgbClr val="6600CC">
                      <a:shade val="67500"/>
                      <a:satMod val="115000"/>
                    </a:srgbClr>
                  </a:gs>
                  <a:gs pos="100000">
                    <a:srgbClr val="6600CC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WordArt 17">
            <a:extLst>
              <a:ext uri="{FF2B5EF4-FFF2-40B4-BE49-F238E27FC236}">
                <a16:creationId xmlns:a16="http://schemas.microsoft.com/office/drawing/2014/main" id="{A4FB3638-2382-4D50-B38C-27D5C2B3929E}"/>
              </a:ext>
            </a:extLst>
          </p:cNvPr>
          <p:cNvSpPr>
            <a:spLocks noTextEdit="1"/>
          </p:cNvSpPr>
          <p:nvPr/>
        </p:nvSpPr>
        <p:spPr>
          <a:xfrm>
            <a:off x="381000" y="3395015"/>
            <a:ext cx="7017217" cy="2020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và xếp thứ tự </a:t>
            </a:r>
          </a:p>
          <a:p>
            <a:pPr algn="ctr"/>
            <a:r>
              <a:rPr lang="en-US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số tự nhiên</a:t>
            </a:r>
          </a:p>
        </p:txBody>
      </p:sp>
      <p:pic>
        <p:nvPicPr>
          <p:cNvPr id="6" name="Picture 2" descr="C:\Users\Admin\Downloads\logo tran binh ttrong.png">
            <a:extLst>
              <a:ext uri="{FF2B5EF4-FFF2-40B4-BE49-F238E27FC236}">
                <a16:creationId xmlns:a16="http://schemas.microsoft.com/office/drawing/2014/main" id="{60C90414-1F45-45D9-912E-582A145CA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8255"/>
            <a:ext cx="905280" cy="90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15">
            <a:extLst>
              <a:ext uri="{FF2B5EF4-FFF2-40B4-BE49-F238E27FC236}">
                <a16:creationId xmlns:a16="http://schemas.microsoft.com/office/drawing/2014/main" id="{4008281A-D1B7-4170-B691-AE4B682269E8}"/>
              </a:ext>
            </a:extLst>
          </p:cNvPr>
          <p:cNvSpPr>
            <a:spLocks noTextEdit="1"/>
          </p:cNvSpPr>
          <p:nvPr/>
        </p:nvSpPr>
        <p:spPr>
          <a:xfrm>
            <a:off x="2435582" y="2517237"/>
            <a:ext cx="2149549" cy="7259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600" b="1" noProof="1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noProof="1">
                <a:ln w="22225">
                  <a:noFill/>
                  <a:prstDash val="solid"/>
                </a:ln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Tuần 4</a:t>
            </a:r>
          </a:p>
        </p:txBody>
      </p:sp>
      <p:sp>
        <p:nvSpPr>
          <p:cNvPr id="8" name="WordArt 19">
            <a:extLst>
              <a:ext uri="{FF2B5EF4-FFF2-40B4-BE49-F238E27FC236}">
                <a16:creationId xmlns:a16="http://schemas.microsoft.com/office/drawing/2014/main" id="{539BF910-9987-43D6-9F36-3ABDA6CAAEA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5936369"/>
            <a:ext cx="5790072" cy="4175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>
                <a:ln w="0"/>
                <a:solidFill>
                  <a:srgbClr val="008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GV: LÊ TRẦN KIM HẰNG</a:t>
            </a:r>
          </a:p>
        </p:txBody>
      </p:sp>
    </p:spTree>
    <p:extLst>
      <p:ext uri="{BB962C8B-B14F-4D97-AF65-F5344CB8AC3E}">
        <p14:creationId xmlns:p14="http://schemas.microsoft.com/office/powerpoint/2010/main" val="1900991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9" name="Picture 11" descr="100+ Hình nền, ảnh quyển sách cho Powerpoint, máy tính, điện thoại">
            <a:extLst>
              <a:ext uri="{FF2B5EF4-FFF2-40B4-BE49-F238E27FC236}">
                <a16:creationId xmlns:a16="http://schemas.microsoft.com/office/drawing/2014/main" id="{12DDAC20-D4F0-4307-9FC5-51EBDDA26A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33"/>
          <a:stretch/>
        </p:blipFill>
        <p:spPr bwMode="auto">
          <a:xfrm>
            <a:off x="3425" y="-1"/>
            <a:ext cx="9144000" cy="68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0" name="Title 1">
            <a:extLst>
              <a:ext uri="{FF2B5EF4-FFF2-40B4-BE49-F238E27FC236}">
                <a16:creationId xmlns:a16="http://schemas.microsoft.com/office/drawing/2014/main" id="{499A87B8-F9D5-4CEA-AC6A-6A209E0F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41" y="13475"/>
            <a:ext cx="3913659" cy="673951"/>
          </a:xfrm>
        </p:spPr>
        <p:txBody>
          <a:bodyPr>
            <a:noAutofit/>
          </a:bodyPr>
          <a:lstStyle/>
          <a:p>
            <a:r>
              <a:rPr lang="en-US" altLang="en-US" sz="36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cần nhớ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217172-95E7-43AB-9C95-95F5116322B5}"/>
              </a:ext>
            </a:extLst>
          </p:cNvPr>
          <p:cNvSpPr/>
          <p:nvPr/>
        </p:nvSpPr>
        <p:spPr>
          <a:xfrm>
            <a:off x="178085" y="1582748"/>
            <a:ext cx="5689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nào có ít chữ số hơn thì bé hơn.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F408E2-42A3-46FE-9876-65E6C430C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544" y="592957"/>
            <a:ext cx="365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Trong hai số tự nhiên: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94F528-1525-4B15-9FF4-281CC947F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52" y="1059528"/>
            <a:ext cx="65300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800" b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nào có nhiều chữ số hơn thì lớn hơn.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8AF611-EF73-4766-8ECF-A99A45C060BA}"/>
              </a:ext>
            </a:extLst>
          </p:cNvPr>
          <p:cNvSpPr/>
          <p:nvPr/>
        </p:nvSpPr>
        <p:spPr>
          <a:xfrm>
            <a:off x="588196" y="3508151"/>
            <a:ext cx="52030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vi-VN" sz="28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77E0EF-346C-4C00-8C7C-2D631E56B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52" y="5396805"/>
            <a:ext cx="60598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hai số có tất cả các cặp chữ số ở từng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 đều bằng nhau thì hai số đó bằng nhau.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342537-A19E-41FD-BBCD-7CFF3739E9AE}"/>
              </a:ext>
            </a:extLst>
          </p:cNvPr>
          <p:cNvSpPr/>
          <p:nvPr/>
        </p:nvSpPr>
        <p:spPr>
          <a:xfrm>
            <a:off x="178085" y="2152134"/>
            <a:ext cx="66799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hai số có chữ số bằng nhau thì so sánh từng cặp chữ số ở cùng một hàng kể từ trái sang phải.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3AAC1C-3BDA-4F4D-A0D8-86B66AAFC138}"/>
              </a:ext>
            </a:extLst>
          </p:cNvPr>
          <p:cNvSpPr/>
          <p:nvPr/>
        </p:nvSpPr>
        <p:spPr>
          <a:xfrm>
            <a:off x="609600" y="4471676"/>
            <a:ext cx="52030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vi-VN" sz="28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A0210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D"/>
              </a:clrFrom>
              <a:clrTo>
                <a:srgbClr val="FAFAFD">
                  <a:alpha val="0"/>
                </a:srgbClr>
              </a:clrTo>
            </a:clrChange>
            <a:lum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2" y="35960"/>
            <a:ext cx="1447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A02102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D"/>
              </a:clrFrom>
              <a:clrTo>
                <a:srgbClr val="FAFAFD">
                  <a:alpha val="0"/>
                </a:srgbClr>
              </a:clrTo>
            </a:clrChange>
            <a:lum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 descr="flowerba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09600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flowerba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7620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ImageX[49]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99351">
            <a:off x="8349073" y="467152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ImageX[49]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10287">
            <a:off x="215452" y="4977217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1 (1820)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64" y="5491418"/>
            <a:ext cx="1569511" cy="1269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0" descr="1 (1820)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466" y="5430864"/>
            <a:ext cx="1644363" cy="1330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2" name="WordArt 12"/>
          <p:cNvSpPr>
            <a:spLocks noChangeArrowheads="1" noChangeShapeType="1" noTextEdit="1"/>
          </p:cNvSpPr>
          <p:nvPr/>
        </p:nvSpPr>
        <p:spPr bwMode="auto">
          <a:xfrm>
            <a:off x="763070" y="1476572"/>
            <a:ext cx="7084460" cy="315210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2">
              <a:avLst/>
            </a:prstTxWarp>
          </a:bodyPr>
          <a:lstStyle/>
          <a:p>
            <a:pPr algn="ctr"/>
            <a:r>
              <a:rPr lang="en-US" sz="3600" b="1" kern="10">
                <a:ln>
                  <a:solidFill>
                    <a:srgbClr val="0000FF"/>
                  </a:solidFill>
                </a:ln>
                <a:solidFill>
                  <a:srgbClr val="007DF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</a:t>
            </a:r>
          </a:p>
          <a:p>
            <a:pPr algn="ctr"/>
            <a:r>
              <a:rPr lang="en-US" sz="3600" b="1" kern="10">
                <a:ln>
                  <a:solidFill>
                    <a:srgbClr val="0000FF"/>
                  </a:solidFill>
                </a:ln>
                <a:solidFill>
                  <a:srgbClr val="007DF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 TẬP THẬT TỐT!</a:t>
            </a:r>
            <a:endParaRPr lang="en-US" sz="3600" b="1" kern="10" dirty="0">
              <a:ln>
                <a:solidFill>
                  <a:srgbClr val="0000FF"/>
                </a:solidFill>
              </a:ln>
              <a:solidFill>
                <a:srgbClr val="007DF2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75121" y="5343907"/>
            <a:ext cx="3546158" cy="707886"/>
          </a:xfrm>
          <a:prstGeom prst="rect">
            <a:avLst/>
          </a:prstGeom>
          <a:solidFill>
            <a:srgbClr val="FFCC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GV thực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LỂ TRẦN KIM HẰNG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C:\Users\Admin\Downloads\logo tran binh ttrong.png">
            <a:extLst>
              <a:ext uri="{FF2B5EF4-FFF2-40B4-BE49-F238E27FC236}">
                <a16:creationId xmlns:a16="http://schemas.microsoft.com/office/drawing/2014/main" id="{B67927B5-54E1-45D3-8F3D-C4E23718F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07" y="547171"/>
            <a:ext cx="76426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39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Board Template With Five Kids In Garden for free | Kids frames,  Early childhood centre, School images">
            <a:extLst>
              <a:ext uri="{FF2B5EF4-FFF2-40B4-BE49-F238E27FC236}">
                <a16:creationId xmlns:a16="http://schemas.microsoft.com/office/drawing/2014/main" id="{B7931902-6B99-4489-8721-CC4018E89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95"/>
            <a:ext cx="9144000" cy="686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05195" y="2667000"/>
            <a:ext cx="4533613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</a:t>
            </a:r>
            <a:endParaRPr lang="en-US" sz="80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8255"/>
            <a:ext cx="905280" cy="90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599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1D6CC-7DE5-4924-B45E-8F7C190C31C6}"/>
              </a:ext>
            </a:extLst>
          </p:cNvPr>
          <p:cNvSpPr/>
          <p:nvPr/>
        </p:nvSpPr>
        <p:spPr>
          <a:xfrm>
            <a:off x="2890838" y="1676400"/>
            <a:ext cx="62484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5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nào có ít chữ số hơn thì bé hơn.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1E1A56-01BB-4DEC-8379-1AA9A1B37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25" y="692943"/>
            <a:ext cx="3810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Trong hai số tự nhiên: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CF3FA8-0D92-4F89-9781-240679EA2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90638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014E92-34F7-497C-BA37-E7B56FE97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0838" y="1143000"/>
            <a:ext cx="571976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500" b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500" b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nào có nhiều chữ số hơn thì lớn hơn.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1CB88D-884B-4E05-8B6B-55B953803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00225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1EF1D09-8CF6-4BE6-8A06-AD28C27BB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0" y="1290638"/>
            <a:ext cx="1436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&gt; 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F3D79E-8970-4EEE-A340-293F9BDFF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0" y="1800225"/>
            <a:ext cx="1436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&lt;  </a:t>
            </a:r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07F421-A5F6-42A4-8FEB-90876A394190}"/>
              </a:ext>
            </a:extLst>
          </p:cNvPr>
          <p:cNvSpPr/>
          <p:nvPr/>
        </p:nvSpPr>
        <p:spPr>
          <a:xfrm>
            <a:off x="3443288" y="3581400"/>
            <a:ext cx="461486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vi-VN" sz="2500" b="1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F95F38-8467-4209-B4FD-67D274915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0838" y="5495996"/>
            <a:ext cx="6024562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5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5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hai số có tất cả các cặp chữ số ở từng</a:t>
            </a:r>
            <a:r>
              <a:rPr lang="en-US" altLang="en-US" sz="25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5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 đều bằng nhau thì hai số đó bằng nhau.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C3F78B-6E5C-477B-AAA2-025F56B8F218}"/>
              </a:ext>
            </a:extLst>
          </p:cNvPr>
          <p:cNvSpPr/>
          <p:nvPr/>
        </p:nvSpPr>
        <p:spPr>
          <a:xfrm>
            <a:off x="2890838" y="2286000"/>
            <a:ext cx="6024562" cy="12464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5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5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hai số có chữ số bằng nhau thì so sánh từng cặp chữ số ở cùng một hàng kể từ trái sang phải.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368F08-156F-44FF-9BCD-A4EB41B0B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4648200"/>
            <a:ext cx="2416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25 136 và 23 894 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87D1DD-9B9A-4BA8-8FD6-05B80B779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2357438"/>
            <a:ext cx="2416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29 869 và 30 005 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5242BB5-475F-44AE-A9CA-CA25871B8467}"/>
              </a:ext>
            </a:extLst>
          </p:cNvPr>
          <p:cNvSpPr/>
          <p:nvPr/>
        </p:nvSpPr>
        <p:spPr>
          <a:xfrm>
            <a:off x="3505200" y="4548426"/>
            <a:ext cx="461486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5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i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vi-VN" sz="2500" b="1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807CF527-D258-41C5-98FC-C0701A7E227F}"/>
              </a:ext>
            </a:extLst>
          </p:cNvPr>
          <p:cNvSpPr/>
          <p:nvPr/>
        </p:nvSpPr>
        <p:spPr>
          <a:xfrm rot="8132032">
            <a:off x="72366" y="1033463"/>
            <a:ext cx="2009775" cy="1985962"/>
          </a:xfrm>
          <a:prstGeom prst="arc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DA08CF4D-A55A-46FA-8A46-B2BBC5D1D42A}"/>
              </a:ext>
            </a:extLst>
          </p:cNvPr>
          <p:cNvSpPr/>
          <p:nvPr/>
        </p:nvSpPr>
        <p:spPr>
          <a:xfrm rot="8132032">
            <a:off x="103188" y="3316288"/>
            <a:ext cx="2009775" cy="1985962"/>
          </a:xfrm>
          <a:prstGeom prst="arc">
            <a:avLst/>
          </a:prstGeom>
          <a:ln w="38100">
            <a:solidFill>
              <a:srgbClr val="9900CC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6782286D-53E3-4B8D-B4D1-9B015BD1B036}"/>
              </a:ext>
            </a:extLst>
          </p:cNvPr>
          <p:cNvSpPr/>
          <p:nvPr/>
        </p:nvSpPr>
        <p:spPr>
          <a:xfrm rot="18667775">
            <a:off x="465138" y="4378325"/>
            <a:ext cx="1843088" cy="2071687"/>
          </a:xfrm>
          <a:prstGeom prst="arc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C9C5A9-6830-4749-B84B-37C65DF99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0"/>
            <a:ext cx="289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2 &lt; 3 nên</a:t>
            </a:r>
          </a:p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29 869 &lt; 30 005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40B8413-27BF-42C7-A46B-7FB05D6E3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5418138"/>
            <a:ext cx="2571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5 &gt; 3 nên</a:t>
            </a:r>
          </a:p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25 136 &gt; 23 894</a:t>
            </a:r>
          </a:p>
        </p:txBody>
      </p:sp>
      <p:sp>
        <p:nvSpPr>
          <p:cNvPr id="40" name="Rectangle 13">
            <a:extLst>
              <a:ext uri="{FF2B5EF4-FFF2-40B4-BE49-F238E27FC236}">
                <a16:creationId xmlns:a16="http://schemas.microsoft.com/office/drawing/2014/main" id="{7CEC87CA-23F1-44D7-94E8-35A66D473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1925" y="108437"/>
            <a:ext cx="4944645" cy="584775"/>
          </a:xfrm>
          <a:prstGeom prst="rect">
            <a:avLst/>
          </a:prstGeom>
          <a:noFill/>
          <a:ln w="28575">
            <a:solidFill>
              <a:srgbClr val="3366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So </a:t>
            </a:r>
            <a:r>
              <a:rPr lang="en-US" sz="32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>
                <a:solidFill>
                  <a:srgbClr val="FA32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nhiên</a:t>
            </a:r>
            <a:endParaRPr lang="vi-VN" sz="3200" b="1" dirty="0">
              <a:solidFill>
                <a:srgbClr val="FA32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" descr="C:\Users\Admin\Downloads\logo tran binh ttrong.png">
            <a:extLst>
              <a:ext uri="{FF2B5EF4-FFF2-40B4-BE49-F238E27FC236}">
                <a16:creationId xmlns:a16="http://schemas.microsoft.com/office/drawing/2014/main" id="{2A5C9ADA-C978-4A6A-9143-95BE28E0F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5" y="68361"/>
            <a:ext cx="609600" cy="6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6" grpId="1"/>
      <p:bldP spid="7" grpId="0"/>
      <p:bldP spid="8" grpId="0"/>
      <p:bldP spid="8" grpId="1"/>
      <p:bldP spid="25" grpId="0"/>
      <p:bldP spid="26" grpId="0"/>
      <p:bldP spid="10" grpId="0"/>
      <p:bldP spid="11" grpId="0"/>
      <p:bldP spid="13" grpId="0"/>
      <p:bldP spid="14" grpId="0"/>
      <p:bldP spid="15" grpId="0"/>
      <p:bldP spid="34" grpId="0"/>
      <p:bldP spid="18" grpId="0"/>
      <p:bldP spid="19" grpId="0"/>
      <p:bldP spid="4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AF044331-D5F3-4669-9CD6-17E72A6C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609600"/>
            <a:ext cx="8755062" cy="568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dãy số tự nhiên: 0; 1; 2; 3; 4; 5; 6; 7; 8; 9; … </a:t>
            </a:r>
          </a:p>
        </p:txBody>
      </p:sp>
      <p:pic>
        <p:nvPicPr>
          <p:cNvPr id="17419" name="Picture 11" descr="https://img.loigiaihay.com/picture/2019/0509/8-so-sanh-va-xep-thu-tu-cac-stn.JPG">
            <a:extLst>
              <a:ext uri="{FF2B5EF4-FFF2-40B4-BE49-F238E27FC236}">
                <a16:creationId xmlns:a16="http://schemas.microsoft.com/office/drawing/2014/main" id="{71530C7E-126E-48A7-8474-6ED62CB3D4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81" r="5387" b="1"/>
          <a:stretch/>
        </p:blipFill>
        <p:spPr bwMode="auto">
          <a:xfrm>
            <a:off x="287338" y="3198426"/>
            <a:ext cx="8755062" cy="872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210680C-1AD9-4719-AEE6-312217EF09EB}"/>
              </a:ext>
            </a:extLst>
          </p:cNvPr>
          <p:cNvSpPr/>
          <p:nvPr/>
        </p:nvSpPr>
        <p:spPr>
          <a:xfrm>
            <a:off x="0" y="4956768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 &lt; 1; 0 &lt; 2;... 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730FD3-DDC1-4C0C-8752-2FA26A8A5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" y="2675206"/>
            <a:ext cx="23685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 tia số: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3ED615-3997-43E7-87E5-C3ED813A1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15093"/>
            <a:ext cx="98901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i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Số ở gần gốc 0 hơn là số bé hơn (chẳng hạn: 1 &lt; 5 ;2 &lt; 5;..)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EF324A-94EC-4CD7-9218-8FB3D02A9291}"/>
              </a:ext>
            </a:extLst>
          </p:cNvPr>
          <p:cNvSpPr/>
          <p:nvPr/>
        </p:nvSpPr>
        <p:spPr>
          <a:xfrm>
            <a:off x="-17060" y="5474263"/>
            <a:ext cx="8399060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Số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&gt; 11; 12 &gt; 10).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E9068D-4A9F-4026-86D1-3F4D42518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1768151"/>
            <a:ext cx="8755062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800" b="1" i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Số đứng sau lớn hơn số đứng trước. (Chẳng hạn 9 &gt; 8).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2CAB06-F2B4-4755-A468-EE4E42CDC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314126"/>
            <a:ext cx="8602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Số đứng trước bé hơn số đứng sau. (Chẳng hạn 8 &lt; 9). </a:t>
            </a:r>
            <a:endParaRPr lang="en-US" altLang="en-US" sz="2000" i="1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C0077E-F9C3-4BA0-A059-2BA84A436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033" y="152932"/>
            <a:ext cx="381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</a:t>
            </a:r>
            <a:r>
              <a:rPr lang="vi-VN" altLang="en-US" sz="2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2" name="Picture 2" descr="C:\Users\Admin\Downloads\logo tran binh ttrong.png">
            <a:extLst>
              <a:ext uri="{FF2B5EF4-FFF2-40B4-BE49-F238E27FC236}">
                <a16:creationId xmlns:a16="http://schemas.microsoft.com/office/drawing/2014/main" id="{1D8941AB-CD55-4952-A807-9B22555ED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5" y="68361"/>
            <a:ext cx="609600" cy="6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1" name="Picture 9" descr="79 Background Powerpoint đẹp nhất cho bài thuyết trình chuyên nghiệp">
            <a:extLst>
              <a:ext uri="{FF2B5EF4-FFF2-40B4-BE49-F238E27FC236}">
                <a16:creationId xmlns:a16="http://schemas.microsoft.com/office/drawing/2014/main" id="{278FCFE0-43D9-4B71-95E6-2BB2DA2D8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417"/>
            <a:ext cx="9144000" cy="686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A45560-1166-41BA-9205-79984B565DA5}"/>
              </a:ext>
            </a:extLst>
          </p:cNvPr>
          <p:cNvCxnSpPr/>
          <p:nvPr/>
        </p:nvCxnSpPr>
        <p:spPr>
          <a:xfrm flipH="1">
            <a:off x="11239500" y="6255279"/>
            <a:ext cx="76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3">
            <a:extLst>
              <a:ext uri="{FF2B5EF4-FFF2-40B4-BE49-F238E27FC236}">
                <a16:creationId xmlns:a16="http://schemas.microsoft.com/office/drawing/2014/main" id="{56D45393-C4A5-4A1A-B24C-90479CEBE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1170" y="848380"/>
            <a:ext cx="4343400" cy="584775"/>
          </a:xfrm>
          <a:prstGeom prst="rect">
            <a:avLst/>
          </a:prstGeom>
          <a:noFill/>
          <a:ln w="28575">
            <a:solidFill>
              <a:srgbClr val="3366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nhiên: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329351-4876-4956-B5E3-8D55EEAB4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2583967"/>
            <a:ext cx="88773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có thể so sánh các số tự nhiên nên có thể xếp thứ tự các số tự nhiên từ bé đến lớn hoặc ngược lại.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A7DDF5-6B44-49BB-A467-C02B4F4731BB}"/>
              </a:ext>
            </a:extLst>
          </p:cNvPr>
          <p:cNvSpPr/>
          <p:nvPr/>
        </p:nvSpPr>
        <p:spPr>
          <a:xfrm>
            <a:off x="255587" y="5486400"/>
            <a:ext cx="8632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Xếp thứ tự từ </a:t>
            </a:r>
            <a:r>
              <a:rPr lang="vi-VN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 đến bé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7968;  7896 ;  7869 ;  7698.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FA5805-1CB3-413C-8D0C-750D6F7935D9}"/>
              </a:ext>
            </a:extLst>
          </p:cNvPr>
          <p:cNvSpPr/>
          <p:nvPr/>
        </p:nvSpPr>
        <p:spPr>
          <a:xfrm>
            <a:off x="255587" y="4512237"/>
            <a:ext cx="85566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vi-VN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Xếp thứ tự từ </a:t>
            </a:r>
            <a:r>
              <a:rPr lang="vi-VN" sz="2800" b="1" i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 đến lớn</a:t>
            </a:r>
            <a:r>
              <a:rPr lang="vi-VN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7698 ; 7869 ;  7896 ;  7968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E9978D-3433-491F-8444-8066EB60C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3756090"/>
            <a:ext cx="7947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dụ: Với các số 7698; 7968; 7896; 7869</a:t>
            </a:r>
            <a:r>
              <a:rPr lang="en-US" alt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2800" b="1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C:\Users\Admin\Downloads\logo tran binh ttrong.png">
            <a:extLst>
              <a:ext uri="{FF2B5EF4-FFF2-40B4-BE49-F238E27FC236}">
                <a16:creationId xmlns:a16="http://schemas.microsoft.com/office/drawing/2014/main" id="{4410008B-5F50-4FC8-8EC7-815A8E239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8255"/>
            <a:ext cx="905280" cy="90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2" grpId="0" autoUpdateAnimBg="0"/>
      <p:bldP spid="3" grpId="0" autoUpdateAnimBg="0"/>
      <p:bldP spid="5" grpId="0" autoUpdateAnimBg="0"/>
      <p:bldP spid="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Board Template With Five Kids In Garden for free | Kids frames,  Early childhood centre, School images">
            <a:extLst>
              <a:ext uri="{FF2B5EF4-FFF2-40B4-BE49-F238E27FC236}">
                <a16:creationId xmlns:a16="http://schemas.microsoft.com/office/drawing/2014/main" id="{B7931902-6B99-4489-8721-CC4018E89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95"/>
            <a:ext cx="9144000" cy="686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41550" y="2667000"/>
            <a:ext cx="4660900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8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80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8255"/>
            <a:ext cx="905280" cy="90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89FB3E1-62CC-4BE5-BDF2-BF810AEEF446}"/>
              </a:ext>
            </a:extLst>
          </p:cNvPr>
          <p:cNvSpPr/>
          <p:nvPr/>
        </p:nvSpPr>
        <p:spPr>
          <a:xfrm>
            <a:off x="3048000" y="-7065"/>
            <a:ext cx="5144754" cy="248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vi-VN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1234 ...</a:t>
            </a:r>
            <a:r>
              <a:rPr lang="en-US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vi-VN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999    </a:t>
            </a:r>
            <a:endParaRPr lang="vi-VN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vi-VN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8754 ...</a:t>
            </a:r>
            <a:r>
              <a:rPr lang="en-US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vi-VN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87 540 </a:t>
            </a:r>
            <a:endParaRPr lang="vi-VN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vi-VN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 </a:t>
            </a:r>
            <a:r>
              <a:rPr lang="vi-VN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680 …</a:t>
            </a:r>
            <a:r>
              <a:rPr lang="en-US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vi-VN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39000 + </a:t>
            </a:r>
            <a:r>
              <a:rPr lang="vi-VN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680 </a:t>
            </a:r>
            <a:endParaRPr lang="vi-VN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9294D2-2E63-411E-A951-5519A5C37717}"/>
              </a:ext>
            </a:extLst>
          </p:cNvPr>
          <p:cNvSpPr/>
          <p:nvPr/>
        </p:nvSpPr>
        <p:spPr>
          <a:xfrm>
            <a:off x="69848" y="2531778"/>
            <a:ext cx="88392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vi-VN" sz="2400" b="1" i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pháp:</a:t>
            </a:r>
          </a:p>
          <a:p>
            <a:pPr algn="just">
              <a:defRPr/>
            </a:pPr>
            <a:r>
              <a:rPr lang="vi-VN" sz="2400" b="1" i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hai số tự nhiên:</a:t>
            </a:r>
            <a:endParaRPr lang="en-US" sz="2400" b="1" i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vi-VN" sz="2400" b="1" i="1" dirty="0">
              <a:solidFill>
                <a:srgbClr val="20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vi-VN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nào có nhiều chữ số hơn thì lớn hơn. Số nào có ít chữ số hơn thì bé hơn.</a:t>
            </a: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  <a:defRPr/>
            </a:pPr>
            <a:endParaRPr lang="vi-VN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vi-VN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số có chữ số bằng nhau thì so sánh từng cặp chữ số ở cùng một hàng kể từ trái sang phải.</a:t>
            </a: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  <a:defRPr/>
            </a:pPr>
            <a:endParaRPr lang="vi-VN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vi-VN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Nếu hai số có tất cả các cặp chữ số ở từng hàng đều bằng nhau thì hai số đó bằng nhau.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EFDFE06-7FDB-4563-A1BB-E9FCDAB970D8}"/>
              </a:ext>
            </a:extLst>
          </p:cNvPr>
          <p:cNvSpPr/>
          <p:nvPr/>
        </p:nvSpPr>
        <p:spPr>
          <a:xfrm>
            <a:off x="944397" y="568217"/>
            <a:ext cx="757684" cy="762001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957DB32-B28F-4FCA-8348-C334DFC0E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622903"/>
              </p:ext>
            </p:extLst>
          </p:nvPr>
        </p:nvGraphicFramePr>
        <p:xfrm>
          <a:off x="1857541" y="568217"/>
          <a:ext cx="457200" cy="15544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05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2006BA"/>
                          </a:solidFill>
                        </a:rPr>
                        <a:t>&gt;</a:t>
                      </a:r>
                    </a:p>
                  </a:txBody>
                  <a:tcPr marT="45711" marB="4571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2006BA"/>
                          </a:solidFill>
                        </a:rPr>
                        <a:t>&lt;</a:t>
                      </a:r>
                    </a:p>
                  </a:txBody>
                  <a:tcPr marT="45711" marB="4571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2006BA"/>
                          </a:solidFill>
                        </a:rPr>
                        <a:t>=</a:t>
                      </a:r>
                    </a:p>
                  </a:txBody>
                  <a:tcPr marT="45711" marB="4571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48D22A8-F816-4285-B5C4-F8084A04E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837040"/>
              </p:ext>
            </p:extLst>
          </p:nvPr>
        </p:nvGraphicFramePr>
        <p:xfrm>
          <a:off x="2323718" y="1055401"/>
          <a:ext cx="457200" cy="579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2006BA"/>
                          </a:solidFill>
                        </a:rPr>
                        <a:t>?</a:t>
                      </a:r>
                      <a:endParaRPr lang="en-US" sz="3200" b="1" dirty="0">
                        <a:solidFill>
                          <a:srgbClr val="2006B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64" marB="456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53D72F-0471-4204-A6C2-180FD383FD51}"/>
              </a:ext>
            </a:extLst>
          </p:cNvPr>
          <p:cNvSpPr/>
          <p:nvPr/>
        </p:nvSpPr>
        <p:spPr>
          <a:xfrm>
            <a:off x="4129066" y="152400"/>
            <a:ext cx="707065" cy="46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rgbClr val="0000FF"/>
                </a:solidFill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5846DE-C8CA-44D0-9212-1E7C45294D24}"/>
              </a:ext>
            </a:extLst>
          </p:cNvPr>
          <p:cNvSpPr/>
          <p:nvPr/>
        </p:nvSpPr>
        <p:spPr>
          <a:xfrm>
            <a:off x="4094819" y="976044"/>
            <a:ext cx="707065" cy="46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rgbClr val="0000FF"/>
                </a:solidFill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B984DB-4A14-4EEF-A73F-D4E3F6A1FCA4}"/>
              </a:ext>
            </a:extLst>
          </p:cNvPr>
          <p:cNvSpPr/>
          <p:nvPr/>
        </p:nvSpPr>
        <p:spPr>
          <a:xfrm>
            <a:off x="4493729" y="1848264"/>
            <a:ext cx="707065" cy="46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rgbClr val="0000FF"/>
                </a:solidFill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Explosion 2 20">
            <a:extLst>
              <a:ext uri="{FF2B5EF4-FFF2-40B4-BE49-F238E27FC236}">
                <a16:creationId xmlns:a16="http://schemas.microsoft.com/office/drawing/2014/main" id="{F15EAA81-9C34-4C3B-9B88-1045B3EFDABA}"/>
              </a:ext>
            </a:extLst>
          </p:cNvPr>
          <p:cNvSpPr/>
          <p:nvPr/>
        </p:nvSpPr>
        <p:spPr>
          <a:xfrm>
            <a:off x="1985480" y="2444406"/>
            <a:ext cx="5715000" cy="32766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Hãy tạm dừng video để làm bài nhé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7539333-3CEB-46A4-BE36-898EADEB14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578" y="3107104"/>
            <a:ext cx="2352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C:\Users\Admin\Downloads\logo tran binh ttrong.png">
            <a:extLst>
              <a:ext uri="{FF2B5EF4-FFF2-40B4-BE49-F238E27FC236}">
                <a16:creationId xmlns:a16="http://schemas.microsoft.com/office/drawing/2014/main" id="{A623BCEB-E657-4A8B-9C80-29431D5B9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5" y="68361"/>
            <a:ext cx="609600" cy="6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allAtOnce"/>
      <p:bldP spid="10" grpId="0" animBg="1"/>
      <p:bldP spid="15" grpId="0"/>
      <p:bldP spid="16" grpId="0"/>
      <p:bldP spid="17" grpId="0"/>
      <p:bldP spid="21" grpId="0" animBg="1"/>
      <p:bldP spid="2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236EF010-E029-4F49-86E5-37ACAC0DBFCC}"/>
              </a:ext>
            </a:extLst>
          </p:cNvPr>
          <p:cNvSpPr/>
          <p:nvPr/>
        </p:nvSpPr>
        <p:spPr>
          <a:xfrm>
            <a:off x="122347" y="269944"/>
            <a:ext cx="727208" cy="76199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4C0312-C640-43E2-95E7-D52CEDC16FF2}"/>
              </a:ext>
            </a:extLst>
          </p:cNvPr>
          <p:cNvSpPr/>
          <p:nvPr/>
        </p:nvSpPr>
        <p:spPr>
          <a:xfrm>
            <a:off x="914400" y="31679"/>
            <a:ext cx="8229600" cy="32850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defRPr/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các số sau theo thứ tự từ bé đến lớn:</a:t>
            </a:r>
          </a:p>
          <a:p>
            <a:pPr marL="457200" indent="-457200" algn="just">
              <a:lnSpc>
                <a:spcPct val="200000"/>
              </a:lnSpc>
              <a:buFontTx/>
              <a:buAutoNum type="alphaLcParenR"/>
              <a:defRPr/>
            </a:pPr>
            <a:r>
              <a:rPr lang="vi-VN" sz="28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8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316 ;  8</a:t>
            </a:r>
            <a:r>
              <a:rPr lang="en-US" sz="28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136 ;  8</a:t>
            </a:r>
            <a:r>
              <a:rPr lang="en-US" sz="2800" b="1" dirty="0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>
                <a:solidFill>
                  <a:srgbClr val="20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361.</a:t>
            </a:r>
            <a:endParaRPr lang="en-US" sz="2800" b="1" dirty="0">
              <a:solidFill>
                <a:srgbClr val="20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defRPr/>
            </a:pPr>
            <a:endParaRPr lang="vi-VN" sz="2400" b="1" dirty="0">
              <a:solidFill>
                <a:srgbClr val="20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defRPr/>
            </a:pPr>
            <a:r>
              <a:rPr lang="vi-VN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64 831 ;  64 813 ;  63 841.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3FEEED-7652-4F5B-B163-F4254F580743}"/>
              </a:ext>
            </a:extLst>
          </p:cNvPr>
          <p:cNvSpPr/>
          <p:nvPr/>
        </p:nvSpPr>
        <p:spPr>
          <a:xfrm>
            <a:off x="0" y="5212140"/>
            <a:ext cx="91440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vi-VN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</a:t>
            </a:r>
          </a:p>
          <a:p>
            <a:pPr algn="ctr">
              <a:defRPr/>
            </a:pPr>
            <a:r>
              <a:rPr lang="vi-VN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đã cho</a:t>
            </a:r>
            <a:r>
              <a:rPr lang="vi-VN" sz="32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sau </a:t>
            </a:r>
            <a:r>
              <a:rPr lang="vi-VN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 viết các </a:t>
            </a:r>
            <a:r>
              <a:rPr lang="vi-VN" sz="32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sz="32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32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 </a:t>
            </a:r>
            <a:endParaRPr lang="en-US" sz="32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sz="32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</a:t>
            </a:r>
            <a:r>
              <a:rPr lang="vi-VN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từ bé đến lớn.</a:t>
            </a:r>
            <a:endParaRPr lang="en-US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35D5A8-EC80-48BD-80C8-A1639780F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484" y="1731178"/>
            <a:ext cx="1082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vi-VN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361.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CBBFA4-02D2-46E6-BA22-4F12FE7C2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521" y="1731178"/>
            <a:ext cx="12025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316 ;</a:t>
            </a:r>
            <a:endParaRPr lang="en-US" altLang="en-US" sz="280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E6A0AA-BE57-46B5-94DB-61017028D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363" y="1731178"/>
            <a:ext cx="14718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vi-VN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136 ;   </a:t>
            </a:r>
          </a:p>
        </p:txBody>
      </p:sp>
      <p:sp>
        <p:nvSpPr>
          <p:cNvPr id="20480" name="Rectangle 20479">
            <a:extLst>
              <a:ext uri="{FF2B5EF4-FFF2-40B4-BE49-F238E27FC236}">
                <a16:creationId xmlns:a16="http://schemas.microsoft.com/office/drawing/2014/main" id="{593D0610-E32F-4133-A0C4-02C4E602E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477" y="3411841"/>
            <a:ext cx="12923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63 841</a:t>
            </a:r>
            <a:r>
              <a:rPr lang="en-US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en-US" sz="280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1" name="Rectangle 20480">
            <a:extLst>
              <a:ext uri="{FF2B5EF4-FFF2-40B4-BE49-F238E27FC236}">
                <a16:creationId xmlns:a16="http://schemas.microsoft.com/office/drawing/2014/main" id="{137827C7-455A-41C2-BE67-8C78159B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8990" y="3411841"/>
            <a:ext cx="12923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64 813</a:t>
            </a:r>
            <a:r>
              <a:rPr lang="en-US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en-US" sz="280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Rectangle 20482">
            <a:extLst>
              <a:ext uri="{FF2B5EF4-FFF2-40B4-BE49-F238E27FC236}">
                <a16:creationId xmlns:a16="http://schemas.microsoft.com/office/drawing/2014/main" id="{62B8600A-5C38-4A2E-8A42-07C3D6162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427" y="3405491"/>
            <a:ext cx="11721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64 831</a:t>
            </a:r>
            <a:endParaRPr lang="en-US" altLang="en-US" sz="280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485" name="Straight Arrow Connector 20484">
            <a:extLst>
              <a:ext uri="{FF2B5EF4-FFF2-40B4-BE49-F238E27FC236}">
                <a16:creationId xmlns:a16="http://schemas.microsoft.com/office/drawing/2014/main" id="{E424E9B8-C1FD-4372-B524-7B0A373496F8}"/>
              </a:ext>
            </a:extLst>
          </p:cNvPr>
          <p:cNvCxnSpPr/>
          <p:nvPr/>
        </p:nvCxnSpPr>
        <p:spPr>
          <a:xfrm>
            <a:off x="879608" y="1961366"/>
            <a:ext cx="533400" cy="0"/>
          </a:xfrm>
          <a:prstGeom prst="straightConnector1">
            <a:avLst/>
          </a:prstGeom>
          <a:ln w="38100">
            <a:solidFill>
              <a:srgbClr val="FA320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0705570-94FF-48D7-B0B3-77676E23CD06}"/>
              </a:ext>
            </a:extLst>
          </p:cNvPr>
          <p:cNvCxnSpPr/>
          <p:nvPr/>
        </p:nvCxnSpPr>
        <p:spPr>
          <a:xfrm>
            <a:off x="776077" y="3635678"/>
            <a:ext cx="533400" cy="0"/>
          </a:xfrm>
          <a:prstGeom prst="straightConnector1">
            <a:avLst/>
          </a:prstGeom>
          <a:ln w="38100">
            <a:solidFill>
              <a:srgbClr val="FA320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xplosion 2 39">
            <a:extLst>
              <a:ext uri="{FF2B5EF4-FFF2-40B4-BE49-F238E27FC236}">
                <a16:creationId xmlns:a16="http://schemas.microsoft.com/office/drawing/2014/main" id="{F6BBBC9F-6F15-4EBC-A82E-AFEA3D8800DB}"/>
              </a:ext>
            </a:extLst>
          </p:cNvPr>
          <p:cNvSpPr/>
          <p:nvPr/>
        </p:nvSpPr>
        <p:spPr>
          <a:xfrm>
            <a:off x="4974607" y="726973"/>
            <a:ext cx="4169393" cy="441325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Hãy tạm dừng video để làm bài nhé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20486" name="Picture 20485">
            <a:extLst>
              <a:ext uri="{FF2B5EF4-FFF2-40B4-BE49-F238E27FC236}">
                <a16:creationId xmlns:a16="http://schemas.microsoft.com/office/drawing/2014/main" id="{84979D80-04B8-4FC4-9CCE-70794987BD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562" y="1219200"/>
            <a:ext cx="1684337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8C1A811-639D-4752-BDFF-A54A21B7BD50}"/>
              </a:ext>
            </a:extLst>
          </p:cNvPr>
          <p:cNvCxnSpPr/>
          <p:nvPr/>
        </p:nvCxnSpPr>
        <p:spPr>
          <a:xfrm>
            <a:off x="5532547" y="803345"/>
            <a:ext cx="152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C:\Users\Admin\Downloads\logo tran binh ttrong.png">
            <a:extLst>
              <a:ext uri="{FF2B5EF4-FFF2-40B4-BE49-F238E27FC236}">
                <a16:creationId xmlns:a16="http://schemas.microsoft.com/office/drawing/2014/main" id="{698A39E7-0DBE-4D84-ADA7-5C76ACD50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794" y="119182"/>
            <a:ext cx="609600" cy="6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3000"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6" grpId="0"/>
      <p:bldP spid="27" grpId="0"/>
      <p:bldP spid="28" grpId="0"/>
      <p:bldP spid="20480" grpId="0"/>
      <p:bldP spid="20481" grpId="0"/>
      <p:bldP spid="20483" grpId="0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id="{3A53990C-6D80-4397-984C-B17BE760FE81}"/>
              </a:ext>
            </a:extLst>
          </p:cNvPr>
          <p:cNvSpPr/>
          <p:nvPr/>
        </p:nvSpPr>
        <p:spPr>
          <a:xfrm>
            <a:off x="250263" y="249649"/>
            <a:ext cx="762000" cy="76199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5A2E20-C3B3-42A7-A9C5-548204BD1863}"/>
              </a:ext>
            </a:extLst>
          </p:cNvPr>
          <p:cNvSpPr/>
          <p:nvPr/>
        </p:nvSpPr>
        <p:spPr>
          <a:xfrm>
            <a:off x="1" y="4875075"/>
            <a:ext cx="9144000" cy="17543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</a:t>
            </a:r>
            <a:endParaRPr lang="vi-VN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đã cho, 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đó viết các số theo thứ tự từ lớn đến bé.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67B7D2-667E-4D82-8722-48F80934CC70}"/>
              </a:ext>
            </a:extLst>
          </p:cNvPr>
          <p:cNvSpPr/>
          <p:nvPr/>
        </p:nvSpPr>
        <p:spPr>
          <a:xfrm>
            <a:off x="1156099" y="320697"/>
            <a:ext cx="8280400" cy="25463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các số sau theo thứ tự từ lớn đến bé:</a:t>
            </a:r>
          </a:p>
          <a:p>
            <a:pPr marL="457200" indent="-457200">
              <a:lnSpc>
                <a:spcPct val="200000"/>
              </a:lnSpc>
              <a:buFontTx/>
              <a:buAutoNum type="alphaLcParenR"/>
              <a:defRPr/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942 ;  1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978 ;  1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952 ;  1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984.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defRPr/>
            </a:pP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1993C1-23FB-4A2D-8E6A-AD1AF300D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363" y="2146713"/>
            <a:ext cx="1155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942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5C10C8-5347-4E22-B835-E35CDA0F2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263" y="2146713"/>
            <a:ext cx="13033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952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E2AA25-BC7C-47F4-96E6-A487CEFDF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126" y="2146713"/>
            <a:ext cx="1301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978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153007-29FE-4C95-A2D3-6DA973455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2463" y="2146713"/>
            <a:ext cx="13033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84;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FCF32D0-48F3-4ECC-A253-7BA4452D69E8}"/>
              </a:ext>
            </a:extLst>
          </p:cNvPr>
          <p:cNvCxnSpPr/>
          <p:nvPr/>
        </p:nvCxnSpPr>
        <p:spPr>
          <a:xfrm>
            <a:off x="1020201" y="2386425"/>
            <a:ext cx="533400" cy="0"/>
          </a:xfrm>
          <a:prstGeom prst="straightConnector1">
            <a:avLst/>
          </a:prstGeom>
          <a:ln w="38100">
            <a:solidFill>
              <a:srgbClr val="FA320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xplosion 2 28">
            <a:extLst>
              <a:ext uri="{FF2B5EF4-FFF2-40B4-BE49-F238E27FC236}">
                <a16:creationId xmlns:a16="http://schemas.microsoft.com/office/drawing/2014/main" id="{FC819108-A26D-44AB-BB87-294620E25CAE}"/>
              </a:ext>
            </a:extLst>
          </p:cNvPr>
          <p:cNvSpPr/>
          <p:nvPr/>
        </p:nvSpPr>
        <p:spPr>
          <a:xfrm>
            <a:off x="3352800" y="2124202"/>
            <a:ext cx="5547786" cy="2992047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Hãy tạm dừng video để làm bài nhé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4890B8C-8025-4F11-9EA2-7BA3246C6B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624" y="1384532"/>
            <a:ext cx="1254125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Admin\Downloads\logo tran binh ttrong.png">
            <a:extLst>
              <a:ext uri="{FF2B5EF4-FFF2-40B4-BE49-F238E27FC236}">
                <a16:creationId xmlns:a16="http://schemas.microsoft.com/office/drawing/2014/main" id="{CBD34CB7-4116-4294-B2C5-E415002B6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986" y="173547"/>
            <a:ext cx="609600" cy="6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/>
      <p:bldP spid="9" grpId="0"/>
      <p:bldP spid="10" grpId="0"/>
      <p:bldP spid="22" grpId="0"/>
      <p:bldP spid="29" grpId="0" animBg="1"/>
      <p:bldP spid="2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5625931</TotalTime>
  <Words>816</Words>
  <Application>Microsoft Office PowerPoint</Application>
  <PresentationFormat>On-screen Show (4:3)</PresentationFormat>
  <Paragraphs>104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Kiến thức cần nhớ</vt:lpstr>
      <vt:lpstr>PowerPoint Presentation</vt:lpstr>
    </vt:vector>
  </TitlesOfParts>
  <Company>TechSmith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r.eash</dc:creator>
  <cp:lastModifiedBy>Nguyen Ngoc Lan</cp:lastModifiedBy>
  <cp:revision>109</cp:revision>
  <dcterms:created xsi:type="dcterms:W3CDTF">2009-12-08T17:51:58Z</dcterms:created>
  <dcterms:modified xsi:type="dcterms:W3CDTF">2021-08-11T11:38:12Z</dcterms:modified>
</cp:coreProperties>
</file>